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327" r:id="rId2"/>
    <p:sldId id="387" r:id="rId3"/>
    <p:sldId id="403" r:id="rId4"/>
    <p:sldId id="393" r:id="rId5"/>
    <p:sldId id="395" r:id="rId6"/>
    <p:sldId id="409" r:id="rId7"/>
    <p:sldId id="405" r:id="rId8"/>
    <p:sldId id="397" r:id="rId9"/>
    <p:sldId id="396" r:id="rId10"/>
    <p:sldId id="398" r:id="rId11"/>
    <p:sldId id="399" r:id="rId12"/>
    <p:sldId id="404" r:id="rId13"/>
    <p:sldId id="400" r:id="rId14"/>
    <p:sldId id="40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3CA"/>
    <a:srgbClr val="A2BAC9"/>
    <a:srgbClr val="3F76A4"/>
    <a:srgbClr val="775C35"/>
    <a:srgbClr val="AD864D"/>
    <a:srgbClr val="AA844C"/>
    <a:srgbClr val="C1A275"/>
    <a:srgbClr val="D1BA98"/>
    <a:srgbClr val="732E00"/>
    <a:srgbClr val="52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302D2-1171-514E-8307-451EB9E1A418}" type="datetimeFigureOut">
              <a:rPr kumimoji="1" lang="ko-KR" altLang="en-US" smtClean="0"/>
              <a:t>2019-04-11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101-982A-7946-B444-2278CEFDE0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15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94A9-BD5B-E04B-8FDD-CE70ECC53C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5601-741E-9D43-8B5F-6798B5E16A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6E5-3C40-4143-8D6A-F00D176AB4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A39-2172-0D4A-BE1C-7CF02E142D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F6CD-2D39-334D-B92A-6779C54576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9183-DCB7-7F49-9440-A486466138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8EB1-7BC3-3244-9DF8-8D9CE16EDD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E13-D28E-6147-85BA-5EC43DF3AB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347F-3FBE-5D41-AAB4-3DC054732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94FF-DFE9-764E-BBD2-1E0C18C9EB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895F-1A09-614A-A968-1DB161D0A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9CB-D017-7647-AAF5-5E31572590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867190" y="1836797"/>
            <a:ext cx="4952233" cy="10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i="1" dirty="0">
                <a:solidFill>
                  <a:schemeClr val="accent1">
                    <a:lumMod val="50000"/>
                  </a:schemeClr>
                </a:solidFill>
              </a:rPr>
              <a:t>Global Lounge Access System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USECASE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3EC9D-C2DB-7847-8393-0F22DD5799BF}"/>
              </a:ext>
            </a:extLst>
          </p:cNvPr>
          <p:cNvSpPr/>
          <p:nvPr/>
        </p:nvSpPr>
        <p:spPr>
          <a:xfrm>
            <a:off x="9664072" y="3221988"/>
            <a:ext cx="23084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Team No.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3-3.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사전</a:t>
            </a:r>
            <a:r>
              <a:rPr lang="en-US" altLang="ko-KR" sz="2800" b="1" kern="0" dirty="0">
                <a:solidFill>
                  <a:prstClr val="white"/>
                </a:solidFill>
              </a:rPr>
              <a:t>/</a:t>
            </a:r>
            <a:r>
              <a:rPr lang="ko-KR" altLang="en-US" sz="2800" b="1" kern="0" dirty="0">
                <a:solidFill>
                  <a:prstClr val="white"/>
                </a:solidFill>
              </a:rPr>
              <a:t>사후 조건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01F75-E618-8443-B171-9A013AE21224}"/>
              </a:ext>
            </a:extLst>
          </p:cNvPr>
          <p:cNvSpPr/>
          <p:nvPr/>
        </p:nvSpPr>
        <p:spPr>
          <a:xfrm>
            <a:off x="651641" y="1872521"/>
            <a:ext cx="885496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세종대학교 학번 발급을 받아야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로그인을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 학생의 정보는 서버 데이터 베이스에 존재 해야한다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EF1A0C-2962-CB4B-86C2-93F19E44B5A9}"/>
              </a:ext>
            </a:extLst>
          </p:cNvPr>
          <p:cNvSpPr/>
          <p:nvPr/>
        </p:nvSpPr>
        <p:spPr>
          <a:xfrm>
            <a:off x="651639" y="4258163"/>
            <a:ext cx="1082565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서버로부터 받은 학생 정보와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정보를 어플리케이션 화면에 보여준다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 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이용해 출입을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A36F9A-D50C-EE40-AADE-C1155D0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0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3-4.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로그인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F6C1C-5946-F546-A7AA-CB4110B7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91" y="1384957"/>
            <a:ext cx="9505074" cy="50809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6E2C0-18AB-8846-A9F8-F87ABF87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6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BA083F0-889F-9D46-85F8-AC66843F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01" y="3622298"/>
            <a:ext cx="2601809" cy="218866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355600" dist="330200" dir="3540000" algn="tl" rotWithShape="0">
              <a:schemeClr val="tx1">
                <a:lumMod val="75000"/>
                <a:lumOff val="25000"/>
                <a:alpha val="40000"/>
              </a:schemeClr>
            </a:outerShdw>
            <a:softEdge rad="12700"/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변수정의표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81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</a:t>
            </a:r>
            <a:r>
              <a:rPr lang="ko-KR" altLang="en-US" sz="2800" b="1" kern="0" dirty="0">
                <a:solidFill>
                  <a:prstClr val="white"/>
                </a:solidFill>
              </a:rPr>
              <a:t> 변수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정의표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F7A25-5748-3548-9281-84B3DFF8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18B000-E598-8F4C-8E42-453ABF82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1252924"/>
            <a:ext cx="10048240" cy="51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2B0D49-1040-F54B-A234-1406F1CB09F2}"/>
              </a:ext>
            </a:extLst>
          </p:cNvPr>
          <p:cNvSpPr/>
          <p:nvPr/>
        </p:nvSpPr>
        <p:spPr>
          <a:xfrm>
            <a:off x="2100176" y="1595816"/>
            <a:ext cx="4267519" cy="68048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Freeform 43">
            <a:extLst>
              <a:ext uri="{FF2B5EF4-FFF2-40B4-BE49-F238E27FC236}">
                <a16:creationId xmlns:a16="http://schemas.microsoft.com/office/drawing/2014/main" id="{3B27817D-BFFB-4A9A-977A-C35E73C0CA62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117">
            <a:extLst>
              <a:ext uri="{FF2B5EF4-FFF2-40B4-BE49-F238E27FC236}">
                <a16:creationId xmlns:a16="http://schemas.microsoft.com/office/drawing/2014/main" id="{506CA859-D472-42AE-979E-519C671566EF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59">
            <a:extLst>
              <a:ext uri="{FF2B5EF4-FFF2-40B4-BE49-F238E27FC236}">
                <a16:creationId xmlns:a16="http://schemas.microsoft.com/office/drawing/2014/main" id="{4D9EAC43-BE77-4A52-B3CB-70E6A4A6B5B9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60">
            <a:extLst>
              <a:ext uri="{FF2B5EF4-FFF2-40B4-BE49-F238E27FC236}">
                <a16:creationId xmlns:a16="http://schemas.microsoft.com/office/drawing/2014/main" id="{0CF5F133-7210-4915-90BF-925F86B4C1F2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61">
            <a:extLst>
              <a:ext uri="{FF2B5EF4-FFF2-40B4-BE49-F238E27FC236}">
                <a16:creationId xmlns:a16="http://schemas.microsoft.com/office/drawing/2014/main" id="{156C8D8D-7A6A-4998-8282-5A1E4104A93B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58">
            <a:extLst>
              <a:ext uri="{FF2B5EF4-FFF2-40B4-BE49-F238E27FC236}">
                <a16:creationId xmlns:a16="http://schemas.microsoft.com/office/drawing/2014/main" id="{FF952151-3953-4E43-941E-C1D3DE27306A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35576" y="2844825"/>
            <a:ext cx="495223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5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CONTENTS</a:t>
            </a: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208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75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04804" y="4263559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50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407223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100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12265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3028970" y="3082058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5647" y="4456127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개요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2598" y="4424467"/>
            <a:ext cx="174651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40276" y="3055115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변수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정의표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56761-AE1C-324C-BFC7-9A1B62B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1/2.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개요 및 요구사항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3B66B3-1BFF-594C-A7C0-9C1533571EFA}"/>
              </a:ext>
            </a:extLst>
          </p:cNvPr>
          <p:cNvGrpSpPr/>
          <p:nvPr/>
        </p:nvGrpSpPr>
        <p:grpSpPr>
          <a:xfrm>
            <a:off x="2066750" y="1650650"/>
            <a:ext cx="4152863" cy="6562165"/>
            <a:chOff x="2143050" y="1678193"/>
            <a:chExt cx="4029250" cy="65621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2166EBE-1B38-3544-A21E-6AF4D273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ED45E1-8788-9B4E-AB16-092B7DEFF717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자유형: 도형 37">
            <a:extLst>
              <a:ext uri="{FF2B5EF4-FFF2-40B4-BE49-F238E27FC236}">
                <a16:creationId xmlns:a16="http://schemas.microsoft.com/office/drawing/2014/main" id="{F651619D-44D0-684E-B31B-B3F24F0A3D95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 71">
            <a:extLst>
              <a:ext uri="{FF2B5EF4-FFF2-40B4-BE49-F238E27FC236}">
                <a16:creationId xmlns:a16="http://schemas.microsoft.com/office/drawing/2014/main" id="{5FB291DA-F5CC-0F4E-AE50-240951E3CA8A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Freeform 43">
            <a:extLst>
              <a:ext uri="{FF2B5EF4-FFF2-40B4-BE49-F238E27FC236}">
                <a16:creationId xmlns:a16="http://schemas.microsoft.com/office/drawing/2014/main" id="{2E75385B-327F-5546-83E1-DB4105D99E47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 117">
            <a:extLst>
              <a:ext uri="{FF2B5EF4-FFF2-40B4-BE49-F238E27FC236}">
                <a16:creationId xmlns:a16="http://schemas.microsoft.com/office/drawing/2014/main" id="{E06921FA-833C-704C-AF7F-7CDA756CDE18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 59">
            <a:extLst>
              <a:ext uri="{FF2B5EF4-FFF2-40B4-BE49-F238E27FC236}">
                <a16:creationId xmlns:a16="http://schemas.microsoft.com/office/drawing/2014/main" id="{6EDCD155-7C71-554B-AF7C-FA432E61445C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 60">
            <a:extLst>
              <a:ext uri="{FF2B5EF4-FFF2-40B4-BE49-F238E27FC236}">
                <a16:creationId xmlns:a16="http://schemas.microsoft.com/office/drawing/2014/main" id="{99E63B9E-A76A-E746-A614-9D18F9E41971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 61">
            <a:extLst>
              <a:ext uri="{FF2B5EF4-FFF2-40B4-BE49-F238E27FC236}">
                <a16:creationId xmlns:a16="http://schemas.microsoft.com/office/drawing/2014/main" id="{15AEB41C-BD7A-B346-8672-64D7B643BD87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 58">
            <a:extLst>
              <a:ext uri="{FF2B5EF4-FFF2-40B4-BE49-F238E27FC236}">
                <a16:creationId xmlns:a16="http://schemas.microsoft.com/office/drawing/2014/main" id="{D1817498-E745-CE40-8E6C-6AE34EB94055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자유형: 도형 36">
            <a:extLst>
              <a:ext uri="{FF2B5EF4-FFF2-40B4-BE49-F238E27FC236}">
                <a16:creationId xmlns:a16="http://schemas.microsoft.com/office/drawing/2014/main" id="{5854CE15-C003-5847-A66A-90A068C76B51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9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</a:t>
            </a:r>
            <a:r>
              <a:rPr lang="ko-KR" altLang="en-US" sz="2800" b="1" kern="0" dirty="0">
                <a:solidFill>
                  <a:prstClr val="white"/>
                </a:solidFill>
              </a:rPr>
              <a:t> 시스템 개요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3A0E55-8A2E-DE4A-875D-01357D564133}"/>
              </a:ext>
            </a:extLst>
          </p:cNvPr>
          <p:cNvGrpSpPr/>
          <p:nvPr/>
        </p:nvGrpSpPr>
        <p:grpSpPr>
          <a:xfrm>
            <a:off x="4085575" y="2054270"/>
            <a:ext cx="1926918" cy="1926332"/>
            <a:chOff x="3960315" y="1465546"/>
            <a:chExt cx="1926918" cy="1926332"/>
          </a:xfrm>
          <a:solidFill>
            <a:srgbClr val="E54C4F"/>
          </a:solidFill>
        </p:grpSpPr>
        <p:sp>
          <p:nvSpPr>
            <p:cNvPr id="43" name="양쪽 모서리가 둥근 사각형 42">
              <a:extLst>
                <a:ext uri="{FF2B5EF4-FFF2-40B4-BE49-F238E27FC236}">
                  <a16:creationId xmlns:a16="http://schemas.microsoft.com/office/drawing/2014/main" id="{BA67037B-87E8-884E-91F6-61B31ECFD5AF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3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21">
              <a:extLst>
                <a:ext uri="{FF2B5EF4-FFF2-40B4-BE49-F238E27FC236}">
                  <a16:creationId xmlns:a16="http://schemas.microsoft.com/office/drawing/2014/main" id="{6D10C6B4-8FBE-D44E-A574-B37D4572BAB7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양쪽 모서리가 둥근 사각형 44">
              <a:extLst>
                <a:ext uri="{FF2B5EF4-FFF2-40B4-BE49-F238E27FC236}">
                  <a16:creationId xmlns:a16="http://schemas.microsoft.com/office/drawing/2014/main" id="{11619438-69BD-0440-8A14-82139FAA1EB3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953771-BCB5-6949-B10F-E3D3375CB216}"/>
              </a:ext>
            </a:extLst>
          </p:cNvPr>
          <p:cNvGrpSpPr/>
          <p:nvPr/>
        </p:nvGrpSpPr>
        <p:grpSpPr>
          <a:xfrm rot="5400000">
            <a:off x="6309399" y="2054563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47" name="양쪽 모서리가 둥근 사각형 46">
              <a:extLst>
                <a:ext uri="{FF2B5EF4-FFF2-40B4-BE49-F238E27FC236}">
                  <a16:creationId xmlns:a16="http://schemas.microsoft.com/office/drawing/2014/main" id="{15255B4E-8671-AF48-823D-306B222E02CE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25">
              <a:extLst>
                <a:ext uri="{FF2B5EF4-FFF2-40B4-BE49-F238E27FC236}">
                  <a16:creationId xmlns:a16="http://schemas.microsoft.com/office/drawing/2014/main" id="{E66FD646-8988-654D-8B59-785E0E19E628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F8F75A90-E2C4-7E42-93A2-953C7E33A090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161EFC-9DD6-A04E-B54D-012B566521FE}"/>
              </a:ext>
            </a:extLst>
          </p:cNvPr>
          <p:cNvGrpSpPr/>
          <p:nvPr/>
        </p:nvGrpSpPr>
        <p:grpSpPr>
          <a:xfrm rot="10800000">
            <a:off x="6309107" y="4386492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1" name="양쪽 모서리가 둥근 사각형 50">
              <a:extLst>
                <a:ext uri="{FF2B5EF4-FFF2-40B4-BE49-F238E27FC236}">
                  <a16:creationId xmlns:a16="http://schemas.microsoft.com/office/drawing/2014/main" id="{403D79F0-0750-8448-95F8-B91BCBBE6CB8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29">
              <a:extLst>
                <a:ext uri="{FF2B5EF4-FFF2-40B4-BE49-F238E27FC236}">
                  <a16:creationId xmlns:a16="http://schemas.microsoft.com/office/drawing/2014/main" id="{BF6730D7-12C4-E646-A81F-B7AB49B59EE6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양쪽 모서리가 둥근 사각형 52">
              <a:extLst>
                <a:ext uri="{FF2B5EF4-FFF2-40B4-BE49-F238E27FC236}">
                  <a16:creationId xmlns:a16="http://schemas.microsoft.com/office/drawing/2014/main" id="{2326175F-A51E-0945-B8F1-3D88D70936DC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E6839E-87F2-7141-AFE5-F868A72C8E7C}"/>
              </a:ext>
            </a:extLst>
          </p:cNvPr>
          <p:cNvGrpSpPr/>
          <p:nvPr/>
        </p:nvGrpSpPr>
        <p:grpSpPr>
          <a:xfrm rot="16200000">
            <a:off x="4082607" y="4386200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5" name="양쪽 모서리가 둥근 사각형 54">
              <a:extLst>
                <a:ext uri="{FF2B5EF4-FFF2-40B4-BE49-F238E27FC236}">
                  <a16:creationId xmlns:a16="http://schemas.microsoft.com/office/drawing/2014/main" id="{FBB4ADBB-1DD9-4F4B-893A-44ED1737957D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각 삼각형 33">
              <a:extLst>
                <a:ext uri="{FF2B5EF4-FFF2-40B4-BE49-F238E27FC236}">
                  <a16:creationId xmlns:a16="http://schemas.microsoft.com/office/drawing/2014/main" id="{C9FE2AC9-28D2-AE47-A74C-273784638EB4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양쪽 모서리가 둥근 사각형 56">
              <a:extLst>
                <a:ext uri="{FF2B5EF4-FFF2-40B4-BE49-F238E27FC236}">
                  <a16:creationId xmlns:a16="http://schemas.microsoft.com/office/drawing/2014/main" id="{465FCCBB-0EE7-AC44-A8F7-FC63393701EF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77BD67C1-BC05-0C44-8A48-A75201DB3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47230" y="3510517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4D6637A7-1DAB-EF44-B727-918055899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EC9ADBC-D5DE-4A48-B7B5-351377A11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1" name="Group 28">
            <a:extLst>
              <a:ext uri="{FF2B5EF4-FFF2-40B4-BE49-F238E27FC236}">
                <a16:creationId xmlns:a16="http://schemas.microsoft.com/office/drawing/2014/main" id="{E8D57ACA-2FB3-954A-833E-383ED0DE4F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78616" y="3526706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07547821-F11D-2F48-BC1B-EF775BC80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DB1E9B0E-C6DB-2247-A248-A7417E32A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839427-2BE2-A547-ACFB-1FB4FC1A4BBA}"/>
              </a:ext>
            </a:extLst>
          </p:cNvPr>
          <p:cNvGrpSpPr/>
          <p:nvPr/>
        </p:nvGrpSpPr>
        <p:grpSpPr>
          <a:xfrm>
            <a:off x="4303401" y="4559092"/>
            <a:ext cx="300051" cy="332571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3D3F07F8-8398-2D45-91DE-9CC162AAB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67891BCF-3E74-1E4C-B7B6-504D0A67F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0D9F0BE0-E5DE-1343-9E1C-B8BA9EBF1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DA850612-622F-064B-BB7D-B8FF3E675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D32677ED-7671-4C42-B2C8-1D30D29E3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8D1346-90FF-2042-A0A9-1651CD87DBE8}"/>
              </a:ext>
            </a:extLst>
          </p:cNvPr>
          <p:cNvSpPr/>
          <p:nvPr/>
        </p:nvSpPr>
        <p:spPr>
          <a:xfrm>
            <a:off x="7255557" y="1861644"/>
            <a:ext cx="2743197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출입이 허가된 외부인의 출입과 데이터 관리를 원활하게 하기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제공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82AE5D-FAC9-DF4B-93DE-E57605E08A55}"/>
              </a:ext>
            </a:extLst>
          </p:cNvPr>
          <p:cNvSpPr/>
          <p:nvPr/>
        </p:nvSpPr>
        <p:spPr>
          <a:xfrm>
            <a:off x="7255555" y="5244228"/>
            <a:ext cx="2743199" cy="11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통계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수집한 데이터를 기본적으로 일별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월별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국가별로 통계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엑셀파일로 데이터 내보내기 가능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55080-F45B-624F-B246-8C618104C07E}"/>
              </a:ext>
            </a:extLst>
          </p:cNvPr>
          <p:cNvSpPr/>
          <p:nvPr/>
        </p:nvSpPr>
        <p:spPr>
          <a:xfrm>
            <a:off x="2239396" y="1861644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세종대학교 학생이나 관계자가 아닌 외부인의 자유로운 출입을 통제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557AF4-511F-244B-9741-FBA99AA8CB74}"/>
              </a:ext>
            </a:extLst>
          </p:cNvPr>
          <p:cNvSpPr/>
          <p:nvPr/>
        </p:nvSpPr>
        <p:spPr>
          <a:xfrm>
            <a:off x="2239395" y="5244228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원활한 데이터 수집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기존의 수기작성에서 자동으로 데이터를 수집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74" name="Freeform 11">
            <a:extLst>
              <a:ext uri="{FF2B5EF4-FFF2-40B4-BE49-F238E27FC236}">
                <a16:creationId xmlns:a16="http://schemas.microsoft.com/office/drawing/2014/main" id="{7AE37656-417A-0D4F-8BFE-CA0B352422B0}"/>
              </a:ext>
            </a:extLst>
          </p:cNvPr>
          <p:cNvSpPr>
            <a:spLocks noEditPoints="1"/>
          </p:cNvSpPr>
          <p:nvPr/>
        </p:nvSpPr>
        <p:spPr bwMode="auto">
          <a:xfrm>
            <a:off x="7798503" y="4527784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EFC47-5D60-1348-B4D3-134498D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3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614"/>
              </p:ext>
            </p:extLst>
          </p:nvPr>
        </p:nvGraphicFramePr>
        <p:xfrm>
          <a:off x="1301513" y="1537798"/>
          <a:ext cx="9888925" cy="4351337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886807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7508331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</a:tblGrid>
              <a:tr h="41765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정의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우회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사용자가 입력한 학번과 비밀번호를 학교 데이터베이스에 간접 접근하여 학생의 정보를 인증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실질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현재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로그인을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할 사용자의 정보를 서버로 요청하여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코드와 정보를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 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태그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생성된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카메라 인식 모듈에 태그를 수행한다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04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닫기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출입문이 지나간 후 또는 사용자 인증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초 후에는 출입문을 자동으로 닫는다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1167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열기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태그 후 서버로 인증에 성공하거나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서버 시스템 관리자가 출입문 개방 버튼 클릭 시 출입문을 개방한다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390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데이터 수집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출입문을 지나갈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떄에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사용자의 정보를 데이터베이스에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4283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일별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통계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현재까지 축적된 데이터를 기반으로 일별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출입 횟수를 조회한다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5137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08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엑셀 출력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서버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내보내기 버튼을 클릭하면 현재 정보를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87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비기능적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69788"/>
              </p:ext>
            </p:extLst>
          </p:nvPr>
        </p:nvGraphicFramePr>
        <p:xfrm>
          <a:off x="1301513" y="1777042"/>
          <a:ext cx="9888926" cy="3222305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793289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2536166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  <a:gridCol w="5065684">
                  <a:extLst>
                    <a:ext uri="{9D8B030D-6E8A-4147-A177-3AD203B41FA5}">
                      <a16:colId xmlns:a16="http://schemas.microsoft.com/office/drawing/2014/main" val="2198909778"/>
                    </a:ext>
                  </a:extLst>
                </a:gridCol>
              </a:tblGrid>
              <a:tr h="69011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요구사항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유형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예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사용성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 관리자는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하루동안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유지되는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이용한다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신뢰성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서버와 어플리케이션이 개인정보를 주고받기때문에 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RSA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암호화를 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조직</a:t>
                      </a:r>
                      <a:endParaRPr lang="ko-KR" altLang="en-US" sz="1700" b="1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구현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Http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학생인증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socket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각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모듈간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8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336499" y="6868057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462014" y="7011706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DE5E16-52AC-6341-97A0-9027E089D693}"/>
              </a:ext>
            </a:extLst>
          </p:cNvPr>
          <p:cNvGrpSpPr/>
          <p:nvPr/>
        </p:nvGrpSpPr>
        <p:grpSpPr>
          <a:xfrm>
            <a:off x="2164293" y="1717152"/>
            <a:ext cx="4029250" cy="6562165"/>
            <a:chOff x="2143050" y="1678193"/>
            <a:chExt cx="4029250" cy="65621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681A1C9-6DA6-624E-8DB5-3BD35FA5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07DA02-84A0-284A-B975-2B72BC6A9474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818C17-A667-6646-A3C7-3CA6633ADE43}"/>
              </a:ext>
            </a:extLst>
          </p:cNvPr>
          <p:cNvGrpSpPr/>
          <p:nvPr/>
        </p:nvGrpSpPr>
        <p:grpSpPr>
          <a:xfrm>
            <a:off x="6144008" y="4359632"/>
            <a:ext cx="867733" cy="3372566"/>
            <a:chOff x="6219613" y="3847435"/>
            <a:chExt cx="867733" cy="3372566"/>
          </a:xfrm>
        </p:grpSpPr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613" y="3847435"/>
              <a:ext cx="867733" cy="337256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6375149" y="4558535"/>
              <a:ext cx="152012" cy="4280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6358258" y="5386071"/>
              <a:ext cx="219572" cy="114143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6392039" y="6342018"/>
              <a:ext cx="135122" cy="114143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3. USE CASE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435F7C-F744-6A4E-B2E0-7A275AB505CE}"/>
              </a:ext>
            </a:extLst>
          </p:cNvPr>
          <p:cNvGrpSpPr/>
          <p:nvPr/>
        </p:nvGrpSpPr>
        <p:grpSpPr>
          <a:xfrm rot="3357499">
            <a:off x="-285646" y="2717296"/>
            <a:ext cx="3508932" cy="6533135"/>
            <a:chOff x="-798250" y="2891253"/>
            <a:chExt cx="3508932" cy="6533135"/>
          </a:xfrm>
        </p:grpSpPr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250" y="2891253"/>
              <a:ext cx="3508932" cy="6533135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979865" y="2937019"/>
              <a:ext cx="608849" cy="792741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3-1.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Actor</a:t>
            </a:r>
            <a:r>
              <a:rPr lang="ko-KR" altLang="en-US" sz="2800" b="1" kern="0" dirty="0">
                <a:solidFill>
                  <a:prstClr val="white"/>
                </a:solidFill>
              </a:rPr>
              <a:t> 목록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52161-983B-8F41-B042-FD00B3448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21077"/>
              </p:ext>
            </p:extLst>
          </p:nvPr>
        </p:nvGraphicFramePr>
        <p:xfrm>
          <a:off x="1068267" y="1541846"/>
          <a:ext cx="10055465" cy="4351341"/>
        </p:xfrm>
        <a:graphic>
          <a:graphicData uri="http://schemas.openxmlformats.org/drawingml/2006/table">
            <a:tbl>
              <a:tblPr/>
              <a:tblGrid>
                <a:gridCol w="487769">
                  <a:extLst>
                    <a:ext uri="{9D8B030D-6E8A-4147-A177-3AD203B41FA5}">
                      <a16:colId xmlns:a16="http://schemas.microsoft.com/office/drawing/2014/main" val="3854306756"/>
                    </a:ext>
                  </a:extLst>
                </a:gridCol>
                <a:gridCol w="1879891">
                  <a:extLst>
                    <a:ext uri="{9D8B030D-6E8A-4147-A177-3AD203B41FA5}">
                      <a16:colId xmlns:a16="http://schemas.microsoft.com/office/drawing/2014/main" val="4129820702"/>
                    </a:ext>
                  </a:extLst>
                </a:gridCol>
                <a:gridCol w="1382549">
                  <a:extLst>
                    <a:ext uri="{9D8B030D-6E8A-4147-A177-3AD203B41FA5}">
                      <a16:colId xmlns:a16="http://schemas.microsoft.com/office/drawing/2014/main" val="178320588"/>
                    </a:ext>
                  </a:extLst>
                </a:gridCol>
                <a:gridCol w="6305256">
                  <a:extLst>
                    <a:ext uri="{9D8B030D-6E8A-4147-A177-3AD203B41FA5}">
                      <a16:colId xmlns:a16="http://schemas.microsoft.com/office/drawing/2014/main" val="3685085088"/>
                    </a:ext>
                  </a:extLst>
                </a:gridCol>
              </a:tblGrid>
              <a:tr h="47315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Actor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설명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0602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학생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학생으로 어플리케이션에 로그인 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코드를 이용해 출입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09398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글로벌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라운지에 출입하고자 하는 관리자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학사정보에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정보가 없는 관계자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en" altLang="ko-KR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73843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게스트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학생이 아닌 외부인으로 글로벌 라운지에 출입을 하려는 사람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3386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04</a:t>
                      </a: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학생의 출입 정보를 조회 및 관리하며 세종대학교 학생 외의 사람까지 출입을 허가</a:t>
                      </a:r>
                      <a:endParaRPr lang="en-US" altLang="ko-KR" sz="11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75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서버 시스템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SUB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글로벌 라운지의 출입 정보를 기록하며 관리자에게 정보를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9742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어플리케이션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 및 관리자가 사용하는 어플리케이션으로 로그인 및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코드를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869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출입문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식별된 사용자에게만 출입을 허가함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3093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4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3-2.</a:t>
            </a:r>
            <a:r>
              <a:rPr lang="ko-KR" altLang="en-US" sz="2800" b="1" kern="0" dirty="0">
                <a:solidFill>
                  <a:prstClr val="white"/>
                </a:solidFill>
              </a:rPr>
              <a:t> 전체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2E2DC-51CA-8F46-AA56-0A724C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C:\Users\kmw81\AppData\Roaming\PolarisOffice\ETemp\15632_17196984\poclip1\02\image0.png">
            <a:extLst>
              <a:ext uri="{FF2B5EF4-FFF2-40B4-BE49-F238E27FC236}">
                <a16:creationId xmlns:a16="http://schemas.microsoft.com/office/drawing/2014/main" id="{AE543500-ACB9-40E2-A563-86798902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36" y="1070584"/>
            <a:ext cx="8895125" cy="535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008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560</Words>
  <Application>Microsoft Office PowerPoint</Application>
  <PresentationFormat>와이드스크린</PresentationFormat>
  <Paragraphs>143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민우</cp:lastModifiedBy>
  <cp:revision>155</cp:revision>
  <dcterms:created xsi:type="dcterms:W3CDTF">2019-02-08T07:37:09Z</dcterms:created>
  <dcterms:modified xsi:type="dcterms:W3CDTF">2019-04-11T12:56:42Z</dcterms:modified>
</cp:coreProperties>
</file>